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Krona One"/>
      <p:regular r:id="rId16"/>
    </p:embeddedFont>
    <p:embeddedFont>
      <p:font typeface="Hanken Grotesk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Hanken Grotesk SemiBold"/>
      <p:regular r:id="rId25"/>
      <p:bold r:id="rId26"/>
      <p:italic r:id="rId27"/>
      <p:boldItalic r:id="rId28"/>
    </p:embeddedFont>
    <p:embeddedFont>
      <p:font typeface="Inter"/>
      <p:regular r:id="rId29"/>
      <p:bold r:id="rId30"/>
    </p:embeddedFont>
    <p:embeddedFont>
      <p:font typeface="Space Grotesk"/>
      <p:regular r:id="rId31"/>
      <p:bold r:id="rId32"/>
    </p:embeddedFont>
    <p:embeddedFont>
      <p:font typeface="Inter SemiBold"/>
      <p:regular r:id="rId33"/>
      <p:bold r:id="rId34"/>
    </p:embeddedFont>
    <p:embeddedFont>
      <p:font typeface="Montserrat"/>
      <p:regular r:id="rId35"/>
      <p:bold r:id="rId36"/>
      <p:italic r:id="rId37"/>
      <p:boldItalic r:id="rId38"/>
    </p:embeddedFont>
    <p:embeddedFont>
      <p:font typeface="Poppins"/>
      <p:regular r:id="rId39"/>
      <p:bold r:id="rId40"/>
      <p:italic r:id="rId41"/>
      <p:boldItalic r:id="rId42"/>
    </p:embeddedFont>
    <p:embeddedFont>
      <p:font typeface="Lato Light"/>
      <p:regular r:id="rId43"/>
      <p:bold r:id="rId44"/>
      <p:italic r:id="rId45"/>
      <p:boldItalic r:id="rId46"/>
    </p:embeddedFont>
    <p:embeddedFont>
      <p:font typeface="Open Sans Medium"/>
      <p:regular r:id="rId47"/>
      <p:bold r:id="rId48"/>
      <p:italic r:id="rId49"/>
      <p:boldItalic r:id="rId50"/>
    </p:embeddedFont>
    <p:embeddedFont>
      <p:font typeface="Inter Medium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.fntdata"/><Relationship Id="rId42" Type="http://schemas.openxmlformats.org/officeDocument/2006/relationships/font" Target="fonts/Poppins-boldItalic.fntdata"/><Relationship Id="rId41" Type="http://schemas.openxmlformats.org/officeDocument/2006/relationships/font" Target="fonts/Poppins-italic.fntdata"/><Relationship Id="rId44" Type="http://schemas.openxmlformats.org/officeDocument/2006/relationships/font" Target="fonts/LatoLight-bold.fntdata"/><Relationship Id="rId43" Type="http://schemas.openxmlformats.org/officeDocument/2006/relationships/font" Target="fonts/LatoLight-regular.fntdata"/><Relationship Id="rId46" Type="http://schemas.openxmlformats.org/officeDocument/2006/relationships/font" Target="fonts/LatoLight-boldItalic.fntdata"/><Relationship Id="rId45" Type="http://schemas.openxmlformats.org/officeDocument/2006/relationships/font" Target="fonts/La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OpenSansMedium-bold.fntdata"/><Relationship Id="rId47" Type="http://schemas.openxmlformats.org/officeDocument/2006/relationships/font" Target="fonts/OpenSansMedium-regular.fntdata"/><Relationship Id="rId49" Type="http://schemas.openxmlformats.org/officeDocument/2006/relationships/font" Target="fonts/OpenSansMedium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SpaceGrotesk-regular.fntdata"/><Relationship Id="rId30" Type="http://schemas.openxmlformats.org/officeDocument/2006/relationships/font" Target="fonts/Inter-bold.fntdata"/><Relationship Id="rId33" Type="http://schemas.openxmlformats.org/officeDocument/2006/relationships/font" Target="fonts/InterSemiBold-regular.fntdata"/><Relationship Id="rId32" Type="http://schemas.openxmlformats.org/officeDocument/2006/relationships/font" Target="fonts/SpaceGrotesk-bold.fntdata"/><Relationship Id="rId35" Type="http://schemas.openxmlformats.org/officeDocument/2006/relationships/font" Target="fonts/Montserrat-regular.fntdata"/><Relationship Id="rId34" Type="http://schemas.openxmlformats.org/officeDocument/2006/relationships/font" Target="fonts/InterSemiBold-bold.fntdata"/><Relationship Id="rId37" Type="http://schemas.openxmlformats.org/officeDocument/2006/relationships/font" Target="fonts/Montserrat-italic.fntdata"/><Relationship Id="rId36" Type="http://schemas.openxmlformats.org/officeDocument/2006/relationships/font" Target="fonts/Montserrat-bold.fntdata"/><Relationship Id="rId39" Type="http://schemas.openxmlformats.org/officeDocument/2006/relationships/font" Target="fonts/Poppins-regular.fntdata"/><Relationship Id="rId38" Type="http://schemas.openxmlformats.org/officeDocument/2006/relationships/font" Target="fonts/Montserrat-boldItalic.fntdata"/><Relationship Id="rId20" Type="http://schemas.openxmlformats.org/officeDocument/2006/relationships/font" Target="fonts/HankenGrotesk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26" Type="http://schemas.openxmlformats.org/officeDocument/2006/relationships/font" Target="fonts/HankenGroteskSemiBold-bold.fntdata"/><Relationship Id="rId25" Type="http://schemas.openxmlformats.org/officeDocument/2006/relationships/font" Target="fonts/HankenGroteskSemiBold-regular.fntdata"/><Relationship Id="rId28" Type="http://schemas.openxmlformats.org/officeDocument/2006/relationships/font" Target="fonts/HankenGroteskSemiBold-boldItalic.fntdata"/><Relationship Id="rId27" Type="http://schemas.openxmlformats.org/officeDocument/2006/relationships/font" Target="fonts/HankenGroteskSemiBold-italic.fntdata"/><Relationship Id="rId29" Type="http://schemas.openxmlformats.org/officeDocument/2006/relationships/font" Target="fonts/Inter-regular.fntdata"/><Relationship Id="rId51" Type="http://schemas.openxmlformats.org/officeDocument/2006/relationships/font" Target="fonts/InterMedium-regular.fntdata"/><Relationship Id="rId50" Type="http://schemas.openxmlformats.org/officeDocument/2006/relationships/font" Target="fonts/OpenSansMedium-boldItalic.fntdata"/><Relationship Id="rId52" Type="http://schemas.openxmlformats.org/officeDocument/2006/relationships/font" Target="fonts/InterMedium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HankenGrotesk-regular.fntdata"/><Relationship Id="rId16" Type="http://schemas.openxmlformats.org/officeDocument/2006/relationships/font" Target="fonts/KronaOne-regular.fntdata"/><Relationship Id="rId19" Type="http://schemas.openxmlformats.org/officeDocument/2006/relationships/font" Target="fonts/HankenGrotesk-italic.fntdata"/><Relationship Id="rId18" Type="http://schemas.openxmlformats.org/officeDocument/2006/relationships/font" Target="fonts/HankenGrotesk-bold.fntdata"/></Relationships>
</file>

<file path=ppt/media/image1.jp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SLIDES_API150321216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SLIDES_API150321216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SLIDES_API12763822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SLIDES_API12763822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SLIDES_API150321216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SLIDES_API150321216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SLIDES_API150321216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SLIDES_API150321216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SLIDES_API1503212164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SLIDES_API1503212164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SLIDES_API150321216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SLIDES_API150321216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SLIDES_API1503212164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SLIDES_API1503212164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SLIDES_API1503212164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SLIDES_API1503212164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91" name="Google Shape;191;p32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34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99" name="Google Shape;199;p34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34"/>
          <p:cNvSpPr/>
          <p:nvPr/>
        </p:nvSpPr>
        <p:spPr>
          <a:xfrm>
            <a:off x="740588" y="145215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4"/>
          <p:cNvSpPr/>
          <p:nvPr/>
        </p:nvSpPr>
        <p:spPr>
          <a:xfrm>
            <a:off x="740588" y="26793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4"/>
          <p:cNvSpPr/>
          <p:nvPr/>
        </p:nvSpPr>
        <p:spPr>
          <a:xfrm>
            <a:off x="740588" y="38947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35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3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07" name="Google Shape;207;p35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36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3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12" name="Google Shape;212;p36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36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14" name="Google Shape;214;p36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15" name="Google Shape;215;p36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7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37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37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p3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221" name="Google Shape;221;p37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7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7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6" name="Google Shape;226;p38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8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8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9" name="Google Shape;229;p38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38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38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2" name="Google Shape;232;p38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3" name="Google Shape;233;p38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7" name="Google Shape;237;p39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" name="Google Shape;238;p39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" name="Google Shape;239;p3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2" name="Google Shape;242;p40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40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5" name="Google Shape;245;p40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6" name="Google Shape;246;p40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7" name="Google Shape;247;p4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" name="Google Shape;250;p4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51" name="Google Shape;251;p41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2" name="Google Shape;252;p41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3" name="Google Shape;253;p41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54" name="Google Shape;254;p41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41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8" name="Google Shape;258;p42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259" name="Google Shape;259;p42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0" name="Google Shape;260;p42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" name="Google Shape;261;p42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" name="Google Shape;262;p42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42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2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42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4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3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9" name="Google Shape;269;p43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71" name="Google Shape;271;p43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" name="Google Shape;272;p43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3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43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7" name="Google Shape;277;p44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8" name="Google Shape;278;p44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44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44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82" name="Google Shape;282;p44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85" name="Google Shape;285;p45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45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45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45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45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45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" name="Google Shape;292;p45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45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45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5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5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9" name="Google Shape;299;p46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6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46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02" name="Google Shape;302;p46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7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48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48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" name="Google Shape;313;p49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49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17" name="Google Shape;317;p50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8" name="Google Shape;318;p50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50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20" name="Google Shape;320;p50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2">
  <p:cSld name="CUSTOM_3_1_2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23" name="Google Shape;323;p51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4" name="Google Shape;324;p51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1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26" name="Google Shape;326;p51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 1">
  <p:cSld name="CUSTOM_2_1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2"/>
          <p:cNvSpPr txBox="1"/>
          <p:nvPr>
            <p:ph type="title"/>
          </p:nvPr>
        </p:nvSpPr>
        <p:spPr>
          <a:xfrm>
            <a:off x="693575" y="440975"/>
            <a:ext cx="5703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9" name="Google Shape;329;p52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30" name="Google Shape;330;p52"/>
          <p:cNvSpPr/>
          <p:nvPr>
            <p:ph idx="2" type="pic"/>
          </p:nvPr>
        </p:nvSpPr>
        <p:spPr>
          <a:xfrm>
            <a:off x="5071100" y="1185325"/>
            <a:ext cx="3615600" cy="329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 1">
  <p:cSld name="CUSTOM_4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3"/>
          <p:cNvSpPr/>
          <p:nvPr/>
        </p:nvSpPr>
        <p:spPr>
          <a:xfrm>
            <a:off x="431725" y="445025"/>
            <a:ext cx="5994600" cy="424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3"/>
          <p:cNvSpPr txBox="1"/>
          <p:nvPr>
            <p:ph type="title"/>
          </p:nvPr>
        </p:nvSpPr>
        <p:spPr>
          <a:xfrm>
            <a:off x="639600" y="443850"/>
            <a:ext cx="5711400" cy="9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34" name="Google Shape;334;p53"/>
          <p:cNvSpPr txBox="1"/>
          <p:nvPr>
            <p:ph idx="1" type="body"/>
          </p:nvPr>
        </p:nvSpPr>
        <p:spPr>
          <a:xfrm>
            <a:off x="639675" y="2072075"/>
            <a:ext cx="55389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3"/>
          <p:cNvSpPr txBox="1"/>
          <p:nvPr>
            <p:ph idx="2" type="subTitle"/>
          </p:nvPr>
        </p:nvSpPr>
        <p:spPr>
          <a:xfrm>
            <a:off x="639600" y="1311975"/>
            <a:ext cx="55389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49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80" name="Google Shape;18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4"/>
          <p:cNvSpPr txBox="1"/>
          <p:nvPr>
            <p:ph type="title"/>
          </p:nvPr>
        </p:nvSpPr>
        <p:spPr>
          <a:xfrm>
            <a:off x="832125" y="1844838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Disease Prediction Using Machine Learning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5"/>
          <p:cNvSpPr/>
          <p:nvPr/>
        </p:nvSpPr>
        <p:spPr>
          <a:xfrm>
            <a:off x="634475" y="1161875"/>
            <a:ext cx="2861700" cy="3486600"/>
          </a:xfrm>
          <a:prstGeom prst="rect">
            <a:avLst/>
          </a:prstGeom>
          <a:solidFill>
            <a:srgbClr val="FF79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descr="title" id="346" name="Google Shape;346;p55"/>
          <p:cNvSpPr txBox="1"/>
          <p:nvPr>
            <p:ph type="title"/>
          </p:nvPr>
        </p:nvSpPr>
        <p:spPr>
          <a:xfrm>
            <a:off x="558275" y="440975"/>
            <a:ext cx="8014200" cy="64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520">
                <a:latin typeface="Inter"/>
                <a:ea typeface="Inter"/>
                <a:cs typeface="Inter"/>
                <a:sym typeface="Inter"/>
              </a:rPr>
              <a:t>Disease prediction using machine learning</a:t>
            </a:r>
            <a:endParaRPr sz="252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descr="detail_0" id="347" name="Google Shape;347;p55"/>
          <p:cNvSpPr txBox="1"/>
          <p:nvPr>
            <p:ph idx="4294967295" type="body"/>
          </p:nvPr>
        </p:nvSpPr>
        <p:spPr>
          <a:xfrm>
            <a:off x="3662200" y="1632625"/>
            <a:ext cx="4910400" cy="29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-GB" sz="1100">
                <a:solidFill>
                  <a:schemeClr val="dk1"/>
                </a:solidFill>
              </a:rPr>
              <a:t>Disease prediction using machine learning is essential for improving patient outcomes in healthcare.</a:t>
            </a:r>
            <a:endParaRPr sz="1100">
              <a:solidFill>
                <a:schemeClr val="dk1"/>
              </a:solidFill>
            </a:endParaRPr>
          </a:p>
          <a:p>
            <a:pPr indent="-184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-GB" sz="1100">
                <a:solidFill>
                  <a:schemeClr val="dk1"/>
                </a:solidFill>
              </a:rPr>
              <a:t>Machine learning provides the potential to accurately predict diseases based on medical data analysis.</a:t>
            </a:r>
            <a:endParaRPr sz="1100">
              <a:solidFill>
                <a:schemeClr val="dk1"/>
              </a:solidFill>
            </a:endParaRPr>
          </a:p>
          <a:p>
            <a:pPr indent="-184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-GB" sz="1100">
                <a:solidFill>
                  <a:schemeClr val="dk1"/>
                </a:solidFill>
              </a:rPr>
              <a:t>The project's goal is to develop a machine learning model for disease prediction.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descr="header_0" id="348" name="Google Shape;348;p55"/>
          <p:cNvSpPr txBox="1"/>
          <p:nvPr>
            <p:ph idx="1" type="subTitle"/>
          </p:nvPr>
        </p:nvSpPr>
        <p:spPr>
          <a:xfrm>
            <a:off x="3662200" y="1085550"/>
            <a:ext cx="4910400" cy="4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>
                <a:latin typeface="Inter SemiBold"/>
                <a:ea typeface="Inter SemiBold"/>
                <a:cs typeface="Inter SemiBold"/>
                <a:sym typeface="Inter SemiBold"/>
              </a:rPr>
              <a:t>Overview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349" name="Google Shape;349;p55"/>
          <p:cNvPicPr preferRelativeResize="0"/>
          <p:nvPr/>
        </p:nvPicPr>
        <p:blipFill rotWithShape="1">
          <a:blip r:embed="rId3">
            <a:alphaModFix/>
          </a:blip>
          <a:srcRect b="0" l="14753" r="14753" t="0"/>
          <a:stretch/>
        </p:blipFill>
        <p:spPr>
          <a:xfrm>
            <a:off x="558275" y="1085550"/>
            <a:ext cx="2861700" cy="34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6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Why is it important?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55" name="Google Shape;355;p56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Introduction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56" name="Google Shape;356;p56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is disease prediction?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57" name="Google Shape;357;p56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Role of machine learning in disease prediction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841" r="27845" t="0"/>
          <a:stretch/>
        </p:blipFill>
        <p:spPr>
          <a:xfrm>
            <a:off x="5711663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363" name="Google Shape;363;p57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Data Collection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64" name="Google Shape;364;p57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Methods for data collection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5" name="Google Shape;365;p57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Types of data used for disease prediction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66" name="Google Shape;366;p57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Challenges in data collection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8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Training and validation process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2" name="Google Shape;372;p58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Model Training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73" name="Google Shape;373;p58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Types of machine learning models used for disease prediction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74" name="Google Shape;374;p58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Evaluation metrics for model performance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4973" r="24978" t="0"/>
          <a:stretch/>
        </p:blipFill>
        <p:spPr>
          <a:xfrm>
            <a:off x="5711663" y="100"/>
            <a:ext cx="3432300" cy="5143500"/>
          </a:xfrm>
          <a:prstGeom prst="roundRect">
            <a:avLst>
              <a:gd fmla="val 16667" name="adj"/>
            </a:avLst>
          </a:prstGeom>
        </p:spPr>
      </p:pic>
      <p:sp>
        <p:nvSpPr>
          <p:cNvPr id="380" name="Google Shape;380;p5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Prediction Results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81" name="Google Shape;381;p5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Applying predictions in real-world scenarios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2" name="Google Shape;382;p5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Interpreting prediction results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3" name="Google Shape;383;p5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Confidence level and uncertainty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0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Limitations of current machine learning approaches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89" name="Google Shape;389;p60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Challenges and Limitations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90" name="Google Shape;390;p60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Ethical considerations in disease prediction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91" name="Google Shape;391;p60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Future directions and improvements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6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1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Thank you for your time and attention 🙂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100F19"/>
      </a:dk1>
      <a:lt1>
        <a:srgbClr val="F8F6F3"/>
      </a:lt1>
      <a:dk2>
        <a:srgbClr val="636B61"/>
      </a:dk2>
      <a:lt2>
        <a:srgbClr val="F8F6F3"/>
      </a:lt2>
      <a:accent1>
        <a:srgbClr val="0400E5"/>
      </a:accent1>
      <a:accent2>
        <a:srgbClr val="7E7CF0"/>
      </a:accent2>
      <a:accent3>
        <a:srgbClr val="FFD90F"/>
      </a:accent3>
      <a:accent4>
        <a:srgbClr val="FF794F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